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84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70" r:id="rId15"/>
    <p:sldId id="271" r:id="rId16"/>
    <p:sldId id="272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0" r:id="rId27"/>
    <p:sldId id="282" r:id="rId28"/>
    <p:sldId id="283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FFCC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FFCC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FFCC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FFCC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FFC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FFC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FFC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FFC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FFCC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5" d="100"/>
          <a:sy n="45" d="100"/>
        </p:scale>
        <p:origin x="-97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20E146E-DFA6-4762-A3CC-5E4993C261AC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DE0F5B3-9A6F-4E7C-B027-732B935D9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27E07-4D8E-44AA-BD06-23BE9306D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DA29E-3933-4838-B7BA-BD369C8F78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C8E07-92A6-42CB-92A0-890B1D79FC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956948D-E0C4-4B3D-8F99-9547BF1DB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D552AD-9738-4C57-836B-5540CD7FE4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AE0BD-0F0F-4F51-8263-6F2B955214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07E0A-6C80-4E8F-8AB1-3C6423406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D7794-F851-48E5-BB7B-5E59C2462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78A6C-5C9E-49A8-AD53-A90DE56571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3A3DF-6080-4860-AC84-23A552B8FE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1F427-3A2F-4C85-82A7-E8CC68696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9C3EA-1366-4E7B-ADBB-EACD2B4E8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D3436-9592-4BA4-A3D5-C6E1C1515F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F44C7A9C-C6D6-409C-BC5A-C0A5A3020C9C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PTA/OTA 106</a:t>
            </a:r>
            <a:br>
              <a:rPr lang="en-US" sz="3200" b="1" dirty="0" smtClean="0"/>
            </a:br>
            <a:r>
              <a:rPr lang="en-US" sz="3200" b="1" dirty="0" smtClean="0"/>
              <a:t>Unit 2 Lecture 5</a:t>
            </a:r>
            <a:endParaRPr lang="en-US" sz="3200" b="1" dirty="0"/>
          </a:p>
        </p:txBody>
      </p:sp>
      <p:pic>
        <p:nvPicPr>
          <p:cNvPr id="30722" name="Picture 2" descr="C:\Documents and Settings\GaryB\Local Settings\Temporary Internet Files\Content.IE5\DSFQ5M9Z\MPj043873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0" y="1981200"/>
            <a:ext cx="3390900" cy="452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Factors Affecting Pulmonary Ventilation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3810000" cy="4495800"/>
          </a:xfrm>
        </p:spPr>
        <p:txBody>
          <a:bodyPr/>
          <a:lstStyle/>
          <a:p>
            <a:r>
              <a:rPr lang="en-US" sz="2400" b="1"/>
              <a:t>Surface Tension</a:t>
            </a:r>
          </a:p>
          <a:p>
            <a:pPr>
              <a:buFontTx/>
              <a:buNone/>
            </a:pPr>
            <a:r>
              <a:rPr lang="en-US" sz="2400" b="1"/>
              <a:t>	</a:t>
            </a:r>
            <a:r>
              <a:rPr lang="en-US" sz="2000" b="1"/>
              <a:t>Surfactant decreases surface tension thus preventing alveolar collapse</a:t>
            </a:r>
          </a:p>
          <a:p>
            <a:r>
              <a:rPr lang="en-US" sz="2400" b="1"/>
              <a:t>Compliance</a:t>
            </a:r>
          </a:p>
          <a:p>
            <a:pPr>
              <a:buFontTx/>
              <a:buNone/>
            </a:pPr>
            <a:r>
              <a:rPr lang="en-US" sz="2400" b="1"/>
              <a:t>	</a:t>
            </a:r>
            <a:r>
              <a:rPr lang="en-US" sz="2000" b="1"/>
              <a:t>High compliance means the lungs and thoracic wall expand easily</a:t>
            </a:r>
          </a:p>
          <a:p>
            <a:pPr>
              <a:buFontTx/>
              <a:buNone/>
            </a:pPr>
            <a:r>
              <a:rPr lang="en-US" sz="2000" b="1"/>
              <a:t>	Low compliance means that they resist expansion</a:t>
            </a:r>
            <a:endParaRPr lang="en-US" sz="2400" b="1"/>
          </a:p>
        </p:txBody>
      </p:sp>
      <p:pic>
        <p:nvPicPr>
          <p:cNvPr id="12294" name="Picture 6" descr="E:\MEDIA\1776\177650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1676400"/>
            <a:ext cx="5562600" cy="4718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Factors Affecting Pulmonary Ventilation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191000" cy="44958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400" b="1" dirty="0"/>
              <a:t>Decreased Compliance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 b="1" dirty="0" smtClean="0"/>
              <a:t>Tuberculosis: </a:t>
            </a:r>
            <a:r>
              <a:rPr lang="en-US" sz="2000" b="1" dirty="0"/>
              <a:t>scarring of the lungs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 b="1" dirty="0"/>
              <a:t>Pulmonary </a:t>
            </a:r>
            <a:r>
              <a:rPr lang="en-US" sz="2000" b="1" dirty="0" smtClean="0"/>
              <a:t>edema: Retention </a:t>
            </a:r>
            <a:r>
              <a:rPr lang="en-US" sz="2000" b="1" dirty="0"/>
              <a:t>of fluid in lung tissue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 b="1" dirty="0"/>
              <a:t>Respiratory distress </a:t>
            </a:r>
            <a:r>
              <a:rPr lang="en-US" sz="2000" b="1" dirty="0" smtClean="0"/>
              <a:t>Syndrome: Lack </a:t>
            </a:r>
            <a:r>
              <a:rPr lang="en-US" sz="2000" b="1" dirty="0"/>
              <a:t>of surfactant in premature infants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 b="1" dirty="0"/>
              <a:t>Paralysis of respiratory muscles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sz="2000" b="1" dirty="0"/>
          </a:p>
          <a:p>
            <a:pPr marL="533400" indent="-533400">
              <a:lnSpc>
                <a:spcPct val="90000"/>
              </a:lnSpc>
            </a:pPr>
            <a:r>
              <a:rPr lang="en-US" sz="2400" b="1" dirty="0"/>
              <a:t>Increased Compliance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 b="1" dirty="0" smtClean="0"/>
              <a:t>Emphysema: </a:t>
            </a:r>
            <a:r>
              <a:rPr lang="en-US" sz="2000" b="1" dirty="0"/>
              <a:t>destruction of elastic fibers in alveolar walls 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400" b="1" dirty="0"/>
              <a:t>	</a:t>
            </a:r>
          </a:p>
        </p:txBody>
      </p:sp>
      <p:pic>
        <p:nvPicPr>
          <p:cNvPr id="13316" name="Picture 4" descr="E:\MEDIA\1776\177650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1828800"/>
            <a:ext cx="4876800" cy="4137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Factors Affecting Pulmonary Ventilation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191000" cy="4495800"/>
          </a:xfrm>
        </p:spPr>
        <p:txBody>
          <a:bodyPr/>
          <a:lstStyle/>
          <a:p>
            <a:pPr marL="533400" indent="-533400"/>
            <a:r>
              <a:rPr lang="en-US" sz="2800" b="1"/>
              <a:t>Airway Resistance</a:t>
            </a:r>
          </a:p>
          <a:p>
            <a:pPr marL="533400" indent="-533400">
              <a:buFontTx/>
              <a:buNone/>
            </a:pPr>
            <a:r>
              <a:rPr lang="en-US" sz="2800" b="1"/>
              <a:t>	Any condition or obstruction of airways that increases resistance.</a:t>
            </a:r>
          </a:p>
          <a:p>
            <a:pPr marL="533400" indent="-533400">
              <a:buFontTx/>
              <a:buNone/>
            </a:pPr>
            <a:r>
              <a:rPr lang="en-US" sz="2800" b="1"/>
              <a:t>	</a:t>
            </a:r>
            <a:r>
              <a:rPr lang="en-US" sz="2000" b="1"/>
              <a:t>Chronic Obstructive</a:t>
            </a:r>
            <a:r>
              <a:rPr lang="en-US" sz="2800" b="1"/>
              <a:t> </a:t>
            </a:r>
            <a:r>
              <a:rPr lang="en-US" sz="2400" b="1"/>
              <a:t>Pulmonary Disease (COPD) asthma</a:t>
            </a:r>
          </a:p>
          <a:p>
            <a:pPr marL="533400" indent="-533400">
              <a:buFontTx/>
              <a:buNone/>
            </a:pPr>
            <a:r>
              <a:rPr lang="en-US" sz="2800" b="1"/>
              <a:t>	</a:t>
            </a:r>
            <a:r>
              <a:rPr lang="en-US" sz="2400" b="1"/>
              <a:t>Chronic Bronchitis</a:t>
            </a:r>
          </a:p>
        </p:txBody>
      </p:sp>
      <p:pic>
        <p:nvPicPr>
          <p:cNvPr id="14340" name="Picture 4" descr="E:\MEDIA\1776\177650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1524000"/>
            <a:ext cx="5105400" cy="4330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Lung Volumes and Capacities</a:t>
            </a:r>
          </a:p>
        </p:txBody>
      </p:sp>
      <p:pic>
        <p:nvPicPr>
          <p:cNvPr id="11269" name="Picture 5" descr="E:\MEDIA\1776\177655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600200"/>
            <a:ext cx="8763000" cy="4797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858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Factors affecting External Respiration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3810000" cy="41148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400" b="1"/>
              <a:t>Partial Pressure of gases</a:t>
            </a:r>
          </a:p>
          <a:p>
            <a:pPr marL="533400" indent="-533400">
              <a:buFontTx/>
              <a:buAutoNum type="arabicPeriod"/>
            </a:pPr>
            <a:r>
              <a:rPr lang="en-US" sz="2400" b="1"/>
              <a:t>Alveolar surface area</a:t>
            </a:r>
          </a:p>
          <a:p>
            <a:pPr marL="533400" indent="-533400">
              <a:buFontTx/>
              <a:buAutoNum type="arabicPeriod"/>
            </a:pPr>
            <a:r>
              <a:rPr lang="en-US" sz="2400" b="1"/>
              <a:t>Diffusion rate and distance</a:t>
            </a:r>
          </a:p>
          <a:p>
            <a:pPr marL="533400" indent="-533400">
              <a:buFontTx/>
              <a:buAutoNum type="arabicPeriod"/>
            </a:pPr>
            <a:r>
              <a:rPr lang="en-US" sz="2400" b="1"/>
              <a:t>Solubility of each gas and molecular weight of the gas</a:t>
            </a:r>
          </a:p>
          <a:p>
            <a:pPr marL="533400" indent="-533400">
              <a:buFontTx/>
              <a:buAutoNum type="arabicPeriod"/>
            </a:pPr>
            <a:r>
              <a:rPr lang="en-US" sz="2400" b="1"/>
              <a:t>Hemoglobin affinity</a:t>
            </a:r>
          </a:p>
        </p:txBody>
      </p:sp>
      <p:pic>
        <p:nvPicPr>
          <p:cNvPr id="16390" name="Picture 6" descr="E:\MEDIA\1776\177656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1066800"/>
            <a:ext cx="4141788" cy="5638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5334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Factors affecting External Respiration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3810000" cy="4114800"/>
          </a:xfrm>
        </p:spPr>
        <p:txBody>
          <a:bodyPr/>
          <a:lstStyle/>
          <a:p>
            <a:r>
              <a:rPr lang="en-US" sz="2800" b="1"/>
              <a:t>Dalton’s Law – </a:t>
            </a:r>
            <a:r>
              <a:rPr lang="en-US" sz="2400" b="1"/>
              <a:t>Atmospheric pressure is the sum total of all partial pressures of all gases in the atmosphere</a:t>
            </a:r>
          </a:p>
          <a:p>
            <a:r>
              <a:rPr lang="en-US" sz="2400" b="1"/>
              <a:t>N2  78%	597.4mmHg</a:t>
            </a:r>
          </a:p>
          <a:p>
            <a:r>
              <a:rPr lang="en-US" sz="2400" b="1"/>
              <a:t>02   21%	158.8mmHg</a:t>
            </a:r>
          </a:p>
          <a:p>
            <a:r>
              <a:rPr lang="en-US" sz="2400" b="1"/>
              <a:t>CO2 &gt;1%	.3mmHg</a:t>
            </a:r>
          </a:p>
        </p:txBody>
      </p:sp>
      <p:pic>
        <p:nvPicPr>
          <p:cNvPr id="17412" name="Picture 4" descr="E:\MEDIA\1776\177656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990600"/>
            <a:ext cx="4197350" cy="5715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Factors affecting External Respiration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419600" cy="4114800"/>
          </a:xfrm>
        </p:spPr>
        <p:txBody>
          <a:bodyPr/>
          <a:lstStyle/>
          <a:p>
            <a:r>
              <a:rPr lang="en-US" sz="2800" b="1"/>
              <a:t>Dalton’s Law  and High Altitude sickness</a:t>
            </a:r>
          </a:p>
          <a:p>
            <a:r>
              <a:rPr lang="en-US" sz="2400" b="1"/>
              <a:t>Sea Level: pO2 160mmHg</a:t>
            </a:r>
          </a:p>
          <a:p>
            <a:r>
              <a:rPr lang="en-US" sz="2400" b="1"/>
              <a:t>10,000ft.:  pO2 110mmHg</a:t>
            </a:r>
          </a:p>
          <a:p>
            <a:r>
              <a:rPr lang="en-US" sz="2400" b="1"/>
              <a:t>20,000ft.:  pO2 73mmHg</a:t>
            </a:r>
          </a:p>
          <a:p>
            <a:r>
              <a:rPr lang="en-US" sz="2400" b="1"/>
              <a:t>50,000ft.:  pO2  18mmHg</a:t>
            </a:r>
          </a:p>
        </p:txBody>
      </p:sp>
      <p:pic>
        <p:nvPicPr>
          <p:cNvPr id="18436" name="Picture 4" descr="E:\MEDIA\1776\177656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990600"/>
            <a:ext cx="4308475" cy="5867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Factors affecting External Respiration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Henry’s Law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	</a:t>
            </a:r>
            <a:r>
              <a:rPr lang="en-US" sz="2400" b="1"/>
              <a:t>Quantity of a gas that will dissolve in solution is proportional to the partial pressure and the solubility coefficient (SC) of the gas.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SC CO2 = .57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SC O2 = .024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SC N2 = .012</a:t>
            </a:r>
            <a:endParaRPr lang="en-US" sz="2800" b="1"/>
          </a:p>
        </p:txBody>
      </p:sp>
      <p:pic>
        <p:nvPicPr>
          <p:cNvPr id="15365" name="Picture 5" descr="E:\MEDIA\1776\177656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914400"/>
            <a:ext cx="4164013" cy="5943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Factors that effect Oxygen Transportation by Hemoglobin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800" b="1"/>
              <a:t>pH (blood acidity)</a:t>
            </a:r>
          </a:p>
          <a:p>
            <a:pPr marL="533400" indent="-533400">
              <a:buFontTx/>
              <a:buAutoNum type="arabicPeriod"/>
            </a:pPr>
            <a:r>
              <a:rPr lang="en-US" sz="2800" b="1"/>
              <a:t>Partial pressure of CO2</a:t>
            </a:r>
          </a:p>
          <a:p>
            <a:pPr marL="533400" indent="-533400">
              <a:buFontTx/>
              <a:buAutoNum type="arabicPeriod"/>
            </a:pPr>
            <a:r>
              <a:rPr lang="en-US" sz="2800" b="1"/>
              <a:t>Blood Temperature</a:t>
            </a:r>
          </a:p>
          <a:p>
            <a:pPr marL="533400" indent="-533400">
              <a:buFontTx/>
              <a:buAutoNum type="arabicPeriod"/>
            </a:pPr>
            <a:r>
              <a:rPr lang="en-US" sz="2800" b="1"/>
              <a:t>2,3-bisphosphoglycerate</a:t>
            </a:r>
          </a:p>
          <a:p>
            <a:pPr marL="533400" indent="-533400">
              <a:buFontTx/>
              <a:buNone/>
            </a:pPr>
            <a:r>
              <a:rPr lang="en-US" sz="2800" b="1"/>
              <a:t>	(BPG) </a:t>
            </a:r>
          </a:p>
        </p:txBody>
      </p:sp>
      <p:pic>
        <p:nvPicPr>
          <p:cNvPr id="19462" name="Picture 6" descr="E:\MEDIA\1776\17765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32263" y="1447800"/>
            <a:ext cx="5011737" cy="5410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The Effect of Blood pH on the Affinity of Hemoglobin for O2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r>
              <a:rPr lang="en-US" sz="2800" b="1"/>
              <a:t>Increased pH of blood  (more basic) the greater the affinity</a:t>
            </a:r>
          </a:p>
          <a:p>
            <a:r>
              <a:rPr lang="en-US" sz="2800" b="1"/>
              <a:t>Decreased pH of blood (more acidic) the lower the affinity</a:t>
            </a:r>
          </a:p>
        </p:txBody>
      </p:sp>
      <p:pic>
        <p:nvPicPr>
          <p:cNvPr id="20486" name="Picture 6" descr="E:\MEDIA\1776\177659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00550" y="1828800"/>
            <a:ext cx="4743450" cy="4800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8382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Processes of the Respiratory System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4191000" cy="4724400"/>
          </a:xfrm>
        </p:spPr>
        <p:txBody>
          <a:bodyPr/>
          <a:lstStyle/>
          <a:p>
            <a:r>
              <a:rPr lang="en-US" sz="2800" b="1"/>
              <a:t>Pulmonary ventilation</a:t>
            </a:r>
          </a:p>
          <a:p>
            <a:pPr>
              <a:buFontTx/>
              <a:buNone/>
            </a:pPr>
            <a:r>
              <a:rPr lang="en-US" sz="2800" b="1"/>
              <a:t>	</a:t>
            </a:r>
            <a:r>
              <a:rPr lang="en-US" sz="2400" b="1"/>
              <a:t>mechanical flow of air into and out of the lungs</a:t>
            </a:r>
          </a:p>
          <a:p>
            <a:r>
              <a:rPr lang="en-US" sz="2800" b="1"/>
              <a:t>External Respiration</a:t>
            </a:r>
          </a:p>
          <a:p>
            <a:pPr>
              <a:buFontTx/>
              <a:buNone/>
            </a:pPr>
            <a:r>
              <a:rPr lang="en-US" sz="2400" b="1"/>
              <a:t>	exchange of gases between the pulmonary air spaces and the blood</a:t>
            </a:r>
          </a:p>
          <a:p>
            <a:r>
              <a:rPr lang="en-US" sz="2800" b="1"/>
              <a:t>Internal Respiration</a:t>
            </a:r>
          </a:p>
          <a:p>
            <a:pPr>
              <a:buFontTx/>
              <a:buNone/>
            </a:pPr>
            <a:r>
              <a:rPr lang="en-US" sz="2800" b="1"/>
              <a:t>	</a:t>
            </a:r>
            <a:r>
              <a:rPr lang="en-US" sz="2400" b="1"/>
              <a:t>exchange of gases between blood and tissues</a:t>
            </a:r>
            <a:endParaRPr lang="en-US" sz="2800" b="1"/>
          </a:p>
        </p:txBody>
      </p:sp>
      <p:pic>
        <p:nvPicPr>
          <p:cNvPr id="2054" name="Picture 6" descr="E:\MEDIA\1776\177637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447800"/>
            <a:ext cx="4822825" cy="5410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The Effect of pCO2 on the Affinity of Hemoglobin for O2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2971800"/>
          </a:xfrm>
        </p:spPr>
        <p:txBody>
          <a:bodyPr/>
          <a:lstStyle/>
          <a:p>
            <a:r>
              <a:rPr lang="en-US" sz="2800"/>
              <a:t>Low pCO2 the higher the affinity</a:t>
            </a:r>
          </a:p>
          <a:p>
            <a:r>
              <a:rPr lang="en-US" sz="2800"/>
              <a:t>High pCO2 the lower the affinity</a:t>
            </a:r>
          </a:p>
          <a:p>
            <a:r>
              <a:rPr lang="en-US" sz="2800"/>
              <a:t>H2O + CO2</a:t>
            </a:r>
          </a:p>
          <a:p>
            <a:r>
              <a:rPr lang="en-US" sz="2800"/>
              <a:t>Bohr Effect</a:t>
            </a:r>
          </a:p>
        </p:txBody>
      </p:sp>
      <p:pic>
        <p:nvPicPr>
          <p:cNvPr id="21510" name="Picture 6" descr="E:\MEDIA\1776\177660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439863"/>
            <a:ext cx="4495800" cy="4340225"/>
          </a:xfrm>
          <a:noFill/>
          <a:ln/>
        </p:spPr>
      </p:pic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2209800" y="6096000"/>
            <a:ext cx="795338" cy="119063"/>
          </a:xfrm>
          <a:prstGeom prst="rightArrow">
            <a:avLst>
              <a:gd name="adj1" fmla="val 50000"/>
              <a:gd name="adj2" fmla="val 16699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57200" y="60198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H20 + CO2               Carbonic Acid (H2CO3)  	     H+  + HCO3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6400800" y="6172200"/>
            <a:ext cx="795338" cy="119063"/>
          </a:xfrm>
          <a:prstGeom prst="rightArrow">
            <a:avLst>
              <a:gd name="adj1" fmla="val 50000"/>
              <a:gd name="adj2" fmla="val 16699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906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The Effect of Blood Temperature on the Affinity of Hemoglobin for O2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3810000" cy="4114800"/>
          </a:xfrm>
        </p:spPr>
        <p:txBody>
          <a:bodyPr/>
          <a:lstStyle/>
          <a:p>
            <a:r>
              <a:rPr lang="en-US" sz="2800" b="1"/>
              <a:t>Lower the temperature the greater the affinity</a:t>
            </a:r>
          </a:p>
          <a:p>
            <a:r>
              <a:rPr lang="en-US" sz="2800" b="1"/>
              <a:t>Higher the temperature the lower the affinity</a:t>
            </a:r>
          </a:p>
        </p:txBody>
      </p:sp>
      <p:pic>
        <p:nvPicPr>
          <p:cNvPr id="22534" name="Picture 6" descr="E:\MEDIA\1776\17766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1943100"/>
            <a:ext cx="5486400" cy="4914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The Difference between Fetal and Maternal Hemoglobin for O2 Affinity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3810000" cy="4114800"/>
          </a:xfrm>
        </p:spPr>
        <p:txBody>
          <a:bodyPr/>
          <a:lstStyle/>
          <a:p>
            <a:r>
              <a:rPr lang="en-US" sz="2800" b="1"/>
              <a:t>For efficient gas exchange between a fetus and it’s mother,</a:t>
            </a:r>
          </a:p>
          <a:p>
            <a:pPr>
              <a:buFontTx/>
              <a:buNone/>
            </a:pPr>
            <a:r>
              <a:rPr lang="en-US" sz="2800" b="1"/>
              <a:t>	Fetal hemoglobin has a higher affinity for O2 then maternal hemoglobin.</a:t>
            </a:r>
          </a:p>
        </p:txBody>
      </p:sp>
      <p:pic>
        <p:nvPicPr>
          <p:cNvPr id="23558" name="Picture 6" descr="E:\MEDIA\1776\17766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905000"/>
            <a:ext cx="5029200" cy="4524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Summary of gas Exchange during both external and Internal Respiration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r>
              <a:rPr lang="en-US" sz="2400" b="1"/>
              <a:t>O2 is carried on hemoglobin forming Oxyhemoglobin.</a:t>
            </a:r>
          </a:p>
          <a:p>
            <a:r>
              <a:rPr lang="en-US" sz="2400" b="1"/>
              <a:t>7% of CO2 is carried as dissolved CO2</a:t>
            </a:r>
          </a:p>
          <a:p>
            <a:r>
              <a:rPr lang="en-US" sz="2400" b="1"/>
              <a:t>25% of CO2 is carried as carbaminohemoglobin</a:t>
            </a:r>
          </a:p>
          <a:p>
            <a:r>
              <a:rPr lang="en-US" sz="2400" b="1"/>
              <a:t>70% of CO2 is carried as bicarbonate ions</a:t>
            </a:r>
          </a:p>
        </p:txBody>
      </p:sp>
      <p:pic>
        <p:nvPicPr>
          <p:cNvPr id="24582" name="Picture 6" descr="E:\MEDIA\1776\17766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2438400"/>
            <a:ext cx="5029200" cy="4279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Summary of gas Exchange during both external and Internal Respiration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r>
              <a:rPr lang="en-US" sz="2400" b="1"/>
              <a:t>Haldane effect:  The lower the oxyhemoglobin, the higher the CO2-carrying capacity of the blood.</a:t>
            </a:r>
          </a:p>
          <a:p>
            <a:r>
              <a:rPr lang="en-US" sz="2400" b="1"/>
              <a:t>Deoxyhemoglobin binds more readily with CO2</a:t>
            </a:r>
          </a:p>
          <a:p>
            <a:r>
              <a:rPr lang="en-US" sz="2400" b="1"/>
              <a:t>Deoxyhemoglobin also acts as a better buffer absorbing more H+, causing more bicarbonate to form.</a:t>
            </a:r>
          </a:p>
        </p:txBody>
      </p:sp>
      <p:pic>
        <p:nvPicPr>
          <p:cNvPr id="27652" name="Picture 4" descr="E:\MEDIA\1776\17766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2133600"/>
            <a:ext cx="4876800" cy="41513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Nervous Control of Pulmonary Ventilation and the of respiratory centers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/>
          <a:p>
            <a:r>
              <a:rPr lang="en-US" sz="2400" b="1"/>
              <a:t>MRA:  Controls the basic rhythm of ventilation</a:t>
            </a:r>
          </a:p>
          <a:p>
            <a:r>
              <a:rPr lang="en-US" sz="2400" b="1"/>
              <a:t>PA:  transmits inhibitory impulses to the inspiratory area</a:t>
            </a:r>
          </a:p>
          <a:p>
            <a:r>
              <a:rPr lang="en-US" sz="2400" b="1"/>
              <a:t>AA:  Transmits stimulatory impulses to the inspiratory area</a:t>
            </a:r>
          </a:p>
        </p:txBody>
      </p:sp>
      <p:pic>
        <p:nvPicPr>
          <p:cNvPr id="25606" name="Picture 6" descr="E:\MEDIA\1776\177664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1295400"/>
            <a:ext cx="5011738" cy="5410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Proposed </a:t>
            </a:r>
            <a:r>
              <a:rPr lang="en-US" sz="4000" b="1">
                <a:solidFill>
                  <a:schemeClr val="tx1"/>
                </a:solidFill>
              </a:rPr>
              <a:t>mechanism</a:t>
            </a:r>
            <a:r>
              <a:rPr lang="en-US" b="1">
                <a:solidFill>
                  <a:schemeClr val="tx1"/>
                </a:solidFill>
              </a:rPr>
              <a:t> of ventilation control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26630" name="Picture 6" descr="E:\MEDIA\1776\17766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81200"/>
            <a:ext cx="9144000" cy="4794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Chemical </a:t>
            </a:r>
            <a:r>
              <a:rPr lang="en-US" sz="4000" b="1">
                <a:solidFill>
                  <a:schemeClr val="tx1"/>
                </a:solidFill>
              </a:rPr>
              <a:t>Regulation</a:t>
            </a:r>
            <a:r>
              <a:rPr lang="en-US" b="1">
                <a:solidFill>
                  <a:schemeClr val="tx1"/>
                </a:solidFill>
              </a:rPr>
              <a:t> of Respiration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648200"/>
          </a:xfrm>
        </p:spPr>
        <p:txBody>
          <a:bodyPr/>
          <a:lstStyle/>
          <a:p>
            <a:r>
              <a:rPr lang="en-US" b="1"/>
              <a:t>Aortic Body:  Cluster of chemoreceptors located in the wall of the aortic arch that respond to H+</a:t>
            </a:r>
          </a:p>
          <a:p>
            <a:r>
              <a:rPr lang="en-US" b="1"/>
              <a:t>Carotid Bodies: Cluster of chemoreceptors located in the walls of the L &amp; R Carotid arteries that respond to H+</a:t>
            </a:r>
          </a:p>
          <a:p>
            <a:r>
              <a:rPr lang="en-US" b="1"/>
              <a:t>Central Chemoreceptors:  located in the Medulla Oblongata also respond to H+</a:t>
            </a:r>
          </a:p>
          <a:p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Clinical Terms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Hypercapnia:  Arterial Blood PCO2 above 40mmHg</a:t>
            </a:r>
          </a:p>
          <a:p>
            <a:pPr>
              <a:lnSpc>
                <a:spcPct val="90000"/>
              </a:lnSpc>
            </a:pPr>
            <a:r>
              <a:rPr lang="en-US" sz="2800" b="1"/>
              <a:t>Hypocapnia:  Arterial Blood PCO2 below 40mmHg</a:t>
            </a:r>
          </a:p>
          <a:p>
            <a:pPr>
              <a:lnSpc>
                <a:spcPct val="90000"/>
              </a:lnSpc>
            </a:pPr>
            <a:r>
              <a:rPr lang="en-US" sz="2800" b="1"/>
              <a:t>Hyperventilation:  Rapid/deep breathing</a:t>
            </a:r>
          </a:p>
          <a:p>
            <a:pPr>
              <a:lnSpc>
                <a:spcPct val="90000"/>
              </a:lnSpc>
            </a:pPr>
            <a:r>
              <a:rPr lang="en-US" sz="2800" b="1"/>
              <a:t>Hypoventilation:  Slow/shallow breathing</a:t>
            </a:r>
          </a:p>
          <a:p>
            <a:pPr>
              <a:lnSpc>
                <a:spcPct val="90000"/>
              </a:lnSpc>
            </a:pPr>
            <a:r>
              <a:rPr lang="en-US" sz="2800" b="1"/>
              <a:t>Hypoxia: O2 deficiency at the tissues</a:t>
            </a:r>
          </a:p>
          <a:p>
            <a:pPr>
              <a:lnSpc>
                <a:spcPct val="90000"/>
              </a:lnSpc>
            </a:pPr>
            <a:r>
              <a:rPr lang="en-US" sz="2800" b="1"/>
              <a:t>Hypoxic hypoxia:  due to high altitude, airway obstruction, or fluid</a:t>
            </a:r>
          </a:p>
          <a:p>
            <a:pPr>
              <a:lnSpc>
                <a:spcPct val="90000"/>
              </a:lnSpc>
            </a:pPr>
            <a:r>
              <a:rPr lang="en-US" sz="2800" b="1"/>
              <a:t>Anemic hypoxia:  deficiency fo hemoglobin</a:t>
            </a:r>
          </a:p>
          <a:p>
            <a:pPr>
              <a:lnSpc>
                <a:spcPct val="90000"/>
              </a:lnSpc>
            </a:pPr>
            <a:r>
              <a:rPr lang="en-US" sz="2800" b="1"/>
              <a:t>Ischemic hypoxia:  decreased blood flow</a:t>
            </a:r>
          </a:p>
          <a:p>
            <a:pPr>
              <a:lnSpc>
                <a:spcPct val="90000"/>
              </a:lnSpc>
            </a:pPr>
            <a:r>
              <a:rPr lang="en-US" sz="2800" b="1"/>
              <a:t>Histotoxic hypoxia:  Caused by toxic agent such as cyanide which prevents tissues from using O2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/>
          </a:p>
          <a:p>
            <a:pPr>
              <a:lnSpc>
                <a:spcPct val="90000"/>
              </a:lnSpc>
            </a:pPr>
            <a:endParaRPr lang="en-US" sz="2800" b="1"/>
          </a:p>
          <a:p>
            <a:pPr>
              <a:lnSpc>
                <a:spcPct val="90000"/>
              </a:lnSpc>
            </a:pP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Structural Portions of the Respiratory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28800"/>
            <a:ext cx="3200400" cy="4114800"/>
          </a:xfrm>
        </p:spPr>
        <p:txBody>
          <a:bodyPr/>
          <a:lstStyle/>
          <a:p>
            <a:r>
              <a:rPr lang="en-US" sz="2400" b="1"/>
              <a:t>Lower Respiratory System:</a:t>
            </a:r>
          </a:p>
          <a:p>
            <a:pPr>
              <a:buFontTx/>
              <a:buNone/>
            </a:pPr>
            <a:r>
              <a:rPr lang="en-US" sz="2400" b="1"/>
              <a:t>	Contains a set off conducting ducts that carry air to the exchange surfaces.</a:t>
            </a:r>
          </a:p>
          <a:p>
            <a:pPr>
              <a:buFontTx/>
              <a:buNone/>
            </a:pPr>
            <a:endParaRPr lang="en-US" sz="2400" b="1"/>
          </a:p>
          <a:p>
            <a:pPr>
              <a:buFontTx/>
              <a:buNone/>
            </a:pPr>
            <a:r>
              <a:rPr lang="en-US" sz="2400" b="1"/>
              <a:t>Know order from largest to smallest. </a:t>
            </a:r>
          </a:p>
          <a:p>
            <a:pPr>
              <a:buFontTx/>
              <a:buNone/>
            </a:pPr>
            <a:endParaRPr lang="en-US" sz="2400" b="1"/>
          </a:p>
        </p:txBody>
      </p:sp>
      <p:pic>
        <p:nvPicPr>
          <p:cNvPr id="4102" name="Picture 6" descr="E:\MEDIA\1776\17764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1905000"/>
            <a:ext cx="5562600" cy="43132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Structural Portions of the Respiratory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3810000" cy="1676400"/>
          </a:xfrm>
        </p:spPr>
        <p:txBody>
          <a:bodyPr/>
          <a:lstStyle/>
          <a:p>
            <a:r>
              <a:rPr lang="en-US" sz="2800" b="1"/>
              <a:t>Lower Respiratory System</a:t>
            </a:r>
          </a:p>
          <a:p>
            <a:pPr>
              <a:buFontTx/>
              <a:buNone/>
            </a:pPr>
            <a:r>
              <a:rPr lang="en-US" sz="2800" b="1"/>
              <a:t>	Respiratory Portion</a:t>
            </a:r>
          </a:p>
        </p:txBody>
      </p:sp>
      <p:pic>
        <p:nvPicPr>
          <p:cNvPr id="5127" name="Picture 7" descr="E:\MEDIA\1776\177649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7638" y="1371600"/>
            <a:ext cx="3916362" cy="5486400"/>
          </a:xfrm>
          <a:noFill/>
          <a:ln/>
        </p:spPr>
      </p:pic>
      <p:pic>
        <p:nvPicPr>
          <p:cNvPr id="5128" name="Picture 8" descr="E:\MEDIA\1776\177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5181600" cy="384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10668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Microscopic Anatomy of a Lobule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6149" name="Picture 5" descr="E:\MEDIA\1776\177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592638" cy="4953000"/>
          </a:xfrm>
          <a:prstGeom prst="rect">
            <a:avLst/>
          </a:prstGeom>
          <a:noFill/>
        </p:spPr>
      </p:pic>
      <p:pic>
        <p:nvPicPr>
          <p:cNvPr id="6152" name="Picture 8" descr="http://www.vetmed.vt.edu/Education/Curriculum/VM8054/Labs/Lab25/IMAGES/RESPL17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447800"/>
            <a:ext cx="4648200" cy="4483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Pulmonary Ventilation</a:t>
            </a:r>
            <a:br>
              <a:rPr lang="en-US" sz="4000" b="1">
                <a:solidFill>
                  <a:schemeClr val="tx1"/>
                </a:solidFill>
              </a:rPr>
            </a:br>
            <a:r>
              <a:rPr lang="en-US" sz="4000" b="1">
                <a:solidFill>
                  <a:schemeClr val="tx1"/>
                </a:solidFill>
              </a:rPr>
              <a:t>Inspiration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19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Muscles of Inspiration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Primary Muscle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</a:t>
            </a:r>
            <a:r>
              <a:rPr lang="en-US" sz="2000" b="1"/>
              <a:t>	Diaphragm – only muscle active during normal breathing or eupnea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Secondary Muscles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Active during deep breathing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		</a:t>
            </a:r>
            <a:r>
              <a:rPr lang="en-US" sz="2000" b="1"/>
              <a:t>Sternocleidomastoid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		Scalenes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		External Intercostals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/>
          </a:p>
        </p:txBody>
      </p:sp>
      <p:pic>
        <p:nvPicPr>
          <p:cNvPr id="7174" name="Picture 6" descr="E:\MEDIA\1776\17765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6200" y="1600200"/>
            <a:ext cx="5257800" cy="49006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Pulmonary Ventilation</a:t>
            </a:r>
            <a:br>
              <a:rPr lang="en-US" sz="4000" b="1">
                <a:solidFill>
                  <a:schemeClr val="tx1"/>
                </a:solidFill>
              </a:rPr>
            </a:br>
            <a:r>
              <a:rPr lang="en-US" sz="4000" b="1">
                <a:solidFill>
                  <a:schemeClr val="tx1"/>
                </a:solidFill>
              </a:rPr>
              <a:t>Expiration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191000" cy="5257800"/>
          </a:xfrm>
        </p:spPr>
        <p:txBody>
          <a:bodyPr/>
          <a:lstStyle/>
          <a:p>
            <a:r>
              <a:rPr lang="en-US" sz="2400" b="1"/>
              <a:t>Muscles of Expiration</a:t>
            </a:r>
          </a:p>
          <a:p>
            <a:pPr>
              <a:buFontTx/>
              <a:buNone/>
            </a:pPr>
            <a:r>
              <a:rPr lang="en-US" sz="2400" b="1"/>
              <a:t>	Primary Muscle</a:t>
            </a:r>
          </a:p>
          <a:p>
            <a:pPr>
              <a:buFontTx/>
              <a:buNone/>
            </a:pPr>
            <a:r>
              <a:rPr lang="en-US" sz="2800" b="1"/>
              <a:t>		</a:t>
            </a:r>
            <a:r>
              <a:rPr lang="en-US" sz="2000" b="1"/>
              <a:t>Diaphragm is inactive</a:t>
            </a:r>
          </a:p>
          <a:p>
            <a:pPr>
              <a:buFontTx/>
              <a:buNone/>
            </a:pPr>
            <a:r>
              <a:rPr lang="en-US" sz="2800" b="1"/>
              <a:t>	</a:t>
            </a:r>
            <a:r>
              <a:rPr lang="en-US" sz="2400" b="1"/>
              <a:t>Secondary Muscles Active during deep breathing</a:t>
            </a:r>
          </a:p>
          <a:p>
            <a:pPr>
              <a:buFontTx/>
              <a:buNone/>
            </a:pPr>
            <a:r>
              <a:rPr lang="en-US" sz="2800" b="1"/>
              <a:t>		</a:t>
            </a:r>
            <a:r>
              <a:rPr lang="en-US" sz="2000" b="1"/>
              <a:t>Internal intercostals</a:t>
            </a:r>
          </a:p>
          <a:p>
            <a:pPr>
              <a:buFontTx/>
              <a:buNone/>
            </a:pPr>
            <a:r>
              <a:rPr lang="en-US" sz="2000" b="1"/>
              <a:t>		External Oblique</a:t>
            </a:r>
          </a:p>
          <a:p>
            <a:pPr>
              <a:buFontTx/>
              <a:buNone/>
            </a:pPr>
            <a:r>
              <a:rPr lang="en-US" sz="2000" b="1"/>
              <a:t>		Internal Oblique</a:t>
            </a:r>
          </a:p>
          <a:p>
            <a:pPr>
              <a:buFontTx/>
              <a:buNone/>
            </a:pPr>
            <a:r>
              <a:rPr lang="en-US" sz="2000" b="1"/>
              <a:t>		Transversus Abdominis</a:t>
            </a:r>
          </a:p>
          <a:p>
            <a:pPr>
              <a:buFontTx/>
              <a:buNone/>
            </a:pPr>
            <a:r>
              <a:rPr lang="en-US" sz="2000" b="1"/>
              <a:t>		Rectus Abdominis</a:t>
            </a:r>
          </a:p>
          <a:p>
            <a:pPr>
              <a:buFontTx/>
              <a:buNone/>
            </a:pPr>
            <a:endParaRPr lang="en-US" sz="2400" b="1"/>
          </a:p>
          <a:p>
            <a:pPr>
              <a:buFontTx/>
              <a:buNone/>
            </a:pPr>
            <a:endParaRPr lang="en-US" sz="2400" b="1"/>
          </a:p>
        </p:txBody>
      </p:sp>
      <p:pic>
        <p:nvPicPr>
          <p:cNvPr id="8196" name="Picture 4" descr="E:\MEDIA\1776\17765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6200" y="1676400"/>
            <a:ext cx="5257800" cy="49006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2192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Pressure Changes in Pulmonary Ventilation and Boyle’s Law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38100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/>
              <a:t>Pressure is inversely related to Volume</a:t>
            </a:r>
          </a:p>
        </p:txBody>
      </p:sp>
      <p:pic>
        <p:nvPicPr>
          <p:cNvPr id="9222" name="Picture 6" descr="E:\MEDIA\1776\17765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981200"/>
            <a:ext cx="4419600" cy="4648200"/>
          </a:xfrm>
          <a:noFill/>
          <a:ln/>
        </p:spPr>
      </p:pic>
      <p:pic>
        <p:nvPicPr>
          <p:cNvPr id="9223" name="Picture 7" descr="E:\MEDIA\1776\177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724400" cy="3910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Summary of Inspiratory and Expiratory Events</a:t>
            </a:r>
          </a:p>
        </p:txBody>
      </p:sp>
      <p:pic>
        <p:nvPicPr>
          <p:cNvPr id="10245" name="Picture 5" descr="E:\MEDIA\1776\177654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447800"/>
            <a:ext cx="8610600" cy="48926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614</Words>
  <Application>Microsoft Office PowerPoint</Application>
  <PresentationFormat>On-screen Show (4:3)</PresentationFormat>
  <Paragraphs>134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PTA/OTA 106 Unit 2 Lecture 5</vt:lpstr>
      <vt:lpstr>Processes of the Respiratory System</vt:lpstr>
      <vt:lpstr>Structural Portions of the Respiratory System</vt:lpstr>
      <vt:lpstr>Structural Portions of the Respiratory System</vt:lpstr>
      <vt:lpstr>Microscopic Anatomy of a Lobule</vt:lpstr>
      <vt:lpstr>Pulmonary Ventilation Inspiration</vt:lpstr>
      <vt:lpstr>Pulmonary Ventilation Expiration</vt:lpstr>
      <vt:lpstr>Pressure Changes in Pulmonary Ventilation and Boyle’s Law</vt:lpstr>
      <vt:lpstr>Summary of Inspiratory and Expiratory Events</vt:lpstr>
      <vt:lpstr>Factors Affecting Pulmonary Ventilation</vt:lpstr>
      <vt:lpstr>Factors Affecting Pulmonary Ventilation</vt:lpstr>
      <vt:lpstr>Factors Affecting Pulmonary Ventilation</vt:lpstr>
      <vt:lpstr>Lung Volumes and Capacities</vt:lpstr>
      <vt:lpstr>Factors affecting External Respiration</vt:lpstr>
      <vt:lpstr>Factors affecting External Respiration</vt:lpstr>
      <vt:lpstr>Factors affecting External Respiration</vt:lpstr>
      <vt:lpstr>Factors affecting External Respiration</vt:lpstr>
      <vt:lpstr>Factors that effect Oxygen Transportation by Hemoglobin</vt:lpstr>
      <vt:lpstr>The Effect of Blood pH on the Affinity of Hemoglobin for O2</vt:lpstr>
      <vt:lpstr>The Effect of pCO2 on the Affinity of Hemoglobin for O2 </vt:lpstr>
      <vt:lpstr>The Effect of Blood Temperature on the Affinity of Hemoglobin for O2</vt:lpstr>
      <vt:lpstr>The Difference between Fetal and Maternal Hemoglobin for O2 Affinity</vt:lpstr>
      <vt:lpstr>Summary of gas Exchange during both external and Internal Respiration</vt:lpstr>
      <vt:lpstr>Summary of gas Exchange during both external and Internal Respiration</vt:lpstr>
      <vt:lpstr>Nervous Control of Pulmonary Ventilation and the of respiratory centers</vt:lpstr>
      <vt:lpstr>Proposed mechanism of ventilation control</vt:lpstr>
      <vt:lpstr>Chemical Regulation of Respiration </vt:lpstr>
      <vt:lpstr>Clinical Terms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of the Respiratory System</dc:title>
  <cp:lastModifiedBy>GaryB</cp:lastModifiedBy>
  <cp:revision>17</cp:revision>
  <dcterms:modified xsi:type="dcterms:W3CDTF">2013-10-28T22:11:52Z</dcterms:modified>
</cp:coreProperties>
</file>